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2" r:id="rId4"/>
    <p:sldId id="264" r:id="rId5"/>
    <p:sldId id="256" r:id="rId6"/>
    <p:sldId id="257" r:id="rId7"/>
    <p:sldId id="260" r:id="rId8"/>
    <p:sldId id="270" r:id="rId9"/>
    <p:sldId id="261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429420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 </a:t>
            </a:r>
          </a:p>
          <a:p>
            <a:pPr algn="ctr"/>
            <a:r>
              <a:rPr lang="be-BY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Өсімдіктердегі су алмасу физиологиясы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pPr algn="ctr">
              <a:buNone/>
            </a:pP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Топырақтағы судың күйлері, олардың өсімдікке сіңгіштігі. </a:t>
            </a:r>
          </a:p>
          <a:p>
            <a:pPr marL="514350" indent="-514350" algn="just">
              <a:buAutoNum type="arabicPeriod"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Судың топырақтан тамыр арқылы сіңірілуі.</a:t>
            </a:r>
          </a:p>
          <a:p>
            <a:pPr marL="514350" indent="-514350" algn="just">
              <a:buAutoNum type="arabicPeriod"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Тамыр қысымы. Тамырға судың сіңіруіне сыртқы жағдайлардың әсері. </a:t>
            </a:r>
          </a:p>
          <a:p>
            <a:pPr marL="514350" indent="-514350" algn="just">
              <a:buAutoNum type="arabicPeriod"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Транспирация және жоғары шеткі қозғаушы күш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Осмостық қызметі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7000" contrast="8000"/>
          </a:blip>
          <a:srcRect/>
          <a:stretch>
            <a:fillRect/>
          </a:stretch>
        </p:blipFill>
        <p:spPr bwMode="auto">
          <a:xfrm>
            <a:off x="642910" y="928670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071546"/>
            <a:ext cx="3500462" cy="1015663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  - клетка қабығының тургорлық кері қысым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5357826"/>
            <a:ext cx="292895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 – тургор қысытым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286124"/>
            <a:ext cx="1214446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Осмос </a:t>
            </a:r>
          </a:p>
          <a:p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қысымы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429132"/>
            <a:ext cx="2643206" cy="707886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Клетка қабығы</a:t>
            </a:r>
          </a:p>
          <a:p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357166"/>
            <a:ext cx="7358114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Өсімдіктердегі су алмасу сатылары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1497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571612"/>
            <a:ext cx="8143932" cy="1071570"/>
          </a:xfrm>
          <a:prstGeom prst="roundRect">
            <a:avLst>
              <a:gd name="adj" fmla="val 9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Тамырдың суды сіңіруі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3214686"/>
            <a:ext cx="8143932" cy="14287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Судың өткізгіш шоқтар арқылы тасымалдануы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000636"/>
            <a:ext cx="8215370" cy="13573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транспирация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43372" y="2714620"/>
            <a:ext cx="857256" cy="4286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4643446"/>
            <a:ext cx="714380" cy="4286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Топырақтағы судың күйлері, олардың өсімдікке сіңіргіштік деңгейі </a:t>
            </a:r>
          </a:p>
          <a:p>
            <a:pPr algn="ctr">
              <a:buNone/>
            </a:pPr>
            <a:endParaRPr lang="kk-K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2714644" cy="22145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Топырақ – көп фазалы күрделі жүй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571612"/>
            <a:ext cx="3643338" cy="121444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Қатты минералдық заттар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071810"/>
            <a:ext cx="3571900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Органикалық заттар (гумус)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572140"/>
            <a:ext cx="3643338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Топырақ ерітіндісі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429132"/>
            <a:ext cx="3500462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Топырақ ауасы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357209">
            <a:off x="3287500" y="2345013"/>
            <a:ext cx="1706667" cy="394655"/>
          </a:xfrm>
          <a:prstGeom prst="rightArrow">
            <a:avLst>
              <a:gd name="adj1" fmla="val 35449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55246">
            <a:off x="3287977" y="3398710"/>
            <a:ext cx="1638546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61017">
            <a:off x="3277552" y="4423622"/>
            <a:ext cx="1754645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71623">
            <a:off x="3118382" y="5273762"/>
            <a:ext cx="1868973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14290"/>
            <a:ext cx="2786082" cy="7858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Топырақтағы су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5214974" cy="2571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Байланысқан</a:t>
            </a:r>
          </a:p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Құм құрамындағы силикат кристалдары; алюмосиликаттар, гетерогенді гумустық заттар (коллоидтар) – </a:t>
            </a:r>
            <a:r>
              <a:rPr lang="kk-KZ" sz="2400" b="1" i="1" u="sng" dirty="0" smtClean="0">
                <a:latin typeface="Times New Roman" pitchFamily="18" charset="0"/>
                <a:cs typeface="Times New Roman" pitchFamily="18" charset="0"/>
              </a:rPr>
              <a:t>гидраталған суды ұстайды.</a:t>
            </a:r>
          </a:p>
          <a:p>
            <a:pPr algn="ctr"/>
            <a:endParaRPr lang="kk-KZ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1357298"/>
            <a:ext cx="2786082" cy="25003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Бос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Топырақтың жіңішке қылтүтіктерін толтырады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357694"/>
            <a:ext cx="7786742" cy="16430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Химиялық байланысқан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Топырақтың минералды компонентерінің құрамына кіреді (өсімдікке өте қиындықпен сіңеді немесе мүлдем сіңбейді)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9331588">
            <a:off x="6218958" y="333325"/>
            <a:ext cx="530858" cy="10967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299035">
            <a:off x="2656904" y="343783"/>
            <a:ext cx="519095" cy="10821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72132" y="1071546"/>
            <a:ext cx="285752" cy="32147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61000" contrast="54000"/>
          </a:blip>
          <a:srcRect/>
          <a:stretch>
            <a:fillRect/>
          </a:stretch>
        </p:blipFill>
        <p:spPr bwMode="auto">
          <a:xfrm>
            <a:off x="428596" y="571480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Тамыр құрылысы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786454"/>
            <a:ext cx="5072098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Полисахаридті шырыш бөлінеді,  статоциттер крахмалға толы амилопласттардан (статолиттерден) тұрады,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43240" y="5572140"/>
            <a:ext cx="571504" cy="500066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29000"/>
          </a:blip>
          <a:srcRect/>
          <a:stretch>
            <a:fillRect/>
          </a:stretch>
        </p:blipFill>
        <p:spPr>
          <a:xfrm>
            <a:off x="285720" y="977896"/>
            <a:ext cx="8215370" cy="5522938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Су мен иондардың тамыр ұлпалары арқылы өткізгіш шоқтарға радиалды тасымалдануы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1000" contrast="67000"/>
          </a:blip>
          <a:srcRect/>
          <a:stretch>
            <a:fillRect/>
          </a:stretch>
        </p:blipFill>
        <p:spPr>
          <a:xfrm>
            <a:off x="428596" y="857232"/>
            <a:ext cx="8635575" cy="535785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786182" y="21429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Гуттация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8286808" cy="7143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Төменгі қозғаушы күш мысалдары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5716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Шырындық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22" y="1000108"/>
            <a:ext cx="221457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Гидатодтар арқылы судың бөлінуі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rot="10800000" flipV="1">
            <a:off x="6643702" y="1600272"/>
            <a:ext cx="285720" cy="11421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7715272" y="2143116"/>
            <a:ext cx="723872" cy="42862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3300"/>
          </a:solidFill>
        </p:spPr>
        <p:txBody>
          <a:bodyPr>
            <a:normAutofit fontScale="92500" lnSpcReduction="10000"/>
          </a:bodyPr>
          <a:lstStyle/>
          <a:p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Транспирация (Жоғары шеткі қозғаушы күш)</a:t>
            </a:r>
          </a:p>
          <a:p>
            <a:endParaRPr lang="kk-K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Транспирация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судың өсімдік денесінен булануы.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 жапырақ бетінен және устьица арқылы бұланады.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Буланудың нәтижесінде жапырақ клеткаларындағы су азайып, олардың су потенциалы төмендеп,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сорғыштық күші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жоғарылайды.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Жапырақ жүйкелерінің ксилемасынан клеткалардың суды соруы күшейіп, тамырдан түтіктер жүйесі арқылы судың өрлеу ағыны күшейеді.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83819"/>
            <a:ext cx="8001056" cy="586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48</cp:revision>
  <dcterms:created xsi:type="dcterms:W3CDTF">2011-02-18T18:09:54Z</dcterms:created>
  <dcterms:modified xsi:type="dcterms:W3CDTF">2024-08-11T06:05:40Z</dcterms:modified>
</cp:coreProperties>
</file>